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16256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8000"/>
    <a:srgbClr val="FF6699"/>
    <a:srgbClr val="FDCBE0"/>
    <a:srgbClr val="463DF3"/>
    <a:srgbClr val="71CEEF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8538166"/>
            <a:ext cx="9144000" cy="3924769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94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25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899" cy="1377620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1" cy="1377620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61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85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4052713"/>
            <a:ext cx="10515600" cy="676204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10878730"/>
            <a:ext cx="10515600" cy="3555999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48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1" y="4327408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1" y="4327408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54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865483"/>
            <a:ext cx="10515600" cy="314207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90" y="3984979"/>
            <a:ext cx="5157787" cy="1952976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90" y="5937958"/>
            <a:ext cx="5157787" cy="873383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2" y="3984979"/>
            <a:ext cx="5183188" cy="1952976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2" y="5937958"/>
            <a:ext cx="5183188" cy="873383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02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67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71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9" y="2340564"/>
            <a:ext cx="6172201" cy="11552296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50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9" y="2340564"/>
            <a:ext cx="6172201" cy="11552296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43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2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2" y="4327408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1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E02E7-C2AA-4B2A-B348-FED4A6B34DC8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2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1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68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kumimoji="1"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kumimoji="1"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kumimoji="1"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627028" y="11817820"/>
            <a:ext cx="10908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〈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募集期間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〉</a:t>
            </a:r>
          </a:p>
          <a:p>
            <a:r>
              <a:rPr lang="ja-JP" altLang="en-US" sz="24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令和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</a:t>
            </a:r>
            <a:r>
              <a:rPr lang="ja-JP" altLang="en-US" sz="24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5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月</a:t>
            </a:r>
            <a:r>
              <a:rPr lang="en-US" altLang="ja-JP" sz="24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30</a:t>
            </a:r>
            <a:r>
              <a:rPr lang="ja-JP" altLang="en-US" sz="24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月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)</a:t>
            </a:r>
            <a:r>
              <a:rPr lang="ja-JP" altLang="en-US" sz="24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～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</a:t>
            </a:r>
            <a:r>
              <a:rPr lang="ja-JP" altLang="en-US" sz="24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月</a:t>
            </a:r>
            <a:r>
              <a:rPr lang="en-US" altLang="ja-JP" sz="24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</a:t>
            </a:r>
            <a:r>
              <a:rPr lang="ja-JP" altLang="en-US" sz="24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</a:t>
            </a:r>
            <a:r>
              <a:rPr lang="en-US" altLang="ja-JP" sz="24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金</a:t>
            </a:r>
            <a:r>
              <a:rPr lang="en-US" altLang="ja-JP" sz="24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)</a:t>
            </a:r>
            <a:r>
              <a:rPr lang="ja-JP" altLang="en-US" sz="24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en-US" altLang="ja-JP" sz="24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lang="ja-JP" altLang="en-US" sz="24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毎年度募集</a:t>
            </a:r>
            <a:endParaRPr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ts val="600"/>
              </a:lnSpc>
            </a:pPr>
            <a:endParaRPr lang="en-US" altLang="ja-JP" sz="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000" b="1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〈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応募方法</a:t>
            </a:r>
            <a:r>
              <a:rPr kumimoji="1"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〉</a:t>
            </a:r>
          </a:p>
          <a:p>
            <a:r>
              <a:rPr lang="ja-JP" altLang="ja-JP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下記</a:t>
            </a:r>
            <a:r>
              <a:rPr lang="en-US" altLang="ja-JP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URL</a:t>
            </a:r>
            <a:r>
              <a:rPr lang="ja-JP" altLang="en-US" sz="2400" dirty="0" err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lang="ja-JP" altLang="ja-JP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又は</a:t>
            </a:r>
            <a:r>
              <a:rPr lang="en-US" altLang="ja-JP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QR</a:t>
            </a:r>
            <a:r>
              <a:rPr lang="ja-JP" altLang="ja-JP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コードから申請書類をダウンロードし、</a:t>
            </a:r>
            <a:endParaRPr lang="en-US" altLang="ja-JP" sz="2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ja-JP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必要事項を記入のうえ、下記</a:t>
            </a:r>
            <a:r>
              <a:rPr lang="ja-JP" altLang="en-US" sz="24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まで郵送にて</a:t>
            </a:r>
            <a:r>
              <a:rPr lang="ja-JP" altLang="ja-JP" sz="24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ご提出</a:t>
            </a:r>
            <a:r>
              <a:rPr lang="ja-JP" altLang="ja-JP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ください。</a:t>
            </a:r>
          </a:p>
          <a:p>
            <a:endParaRPr lang="ja-JP" altLang="ja-JP" sz="2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15416" y="4766391"/>
            <a:ext cx="7657207" cy="315605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  <a:ln>
            <a:solidFill>
              <a:srgbClr val="99FFCC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7312" y="4957342"/>
            <a:ext cx="90621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〈</a:t>
            </a:r>
            <a:r>
              <a:rPr lang="ja-JP" altLang="en-US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マイスターの活動</a:t>
            </a:r>
            <a:r>
              <a:rPr kumimoji="1" lang="en-US" altLang="ja-JP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〉</a:t>
            </a:r>
          </a:p>
          <a:p>
            <a:r>
              <a:rPr lang="ja-JP" altLang="en-US" sz="28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</a:t>
            </a:r>
            <a:r>
              <a:rPr lang="en-US" altLang="ja-JP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SNS</a:t>
            </a: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や</a:t>
            </a:r>
            <a:r>
              <a:rPr lang="ja-JP" altLang="en-US" sz="32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店頭での語り</a:t>
            </a:r>
            <a:r>
              <a:rPr lang="ja-JP" altLang="en-US" sz="3200" dirty="0" err="1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べに</a:t>
            </a: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よる情報発信</a:t>
            </a:r>
            <a:endParaRPr lang="en-US" altLang="ja-JP" sz="3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32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</a:t>
            </a: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住宅展示場等での展示・</a:t>
            </a:r>
            <a:r>
              <a:rPr lang="en-US" altLang="ja-JP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PR</a:t>
            </a:r>
          </a:p>
          <a:p>
            <a:r>
              <a:rPr lang="ja-JP" altLang="en-US" sz="32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③</a:t>
            </a: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木と触れ合うイベントでの木育活動</a:t>
            </a:r>
            <a:endParaRPr lang="en-US" altLang="ja-JP" sz="3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32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④</a:t>
            </a: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魅力ある県産木製品の開発</a:t>
            </a:r>
            <a:r>
              <a:rPr lang="ja-JP" altLang="en-US" sz="3200" dirty="0">
                <a:latin typeface="+mn-ea"/>
              </a:rPr>
              <a:t>　</a:t>
            </a:r>
            <a:endParaRPr kumimoji="1" lang="en-US" altLang="ja-JP" sz="3200" b="1" dirty="0">
              <a:solidFill>
                <a:srgbClr val="FF6699"/>
              </a:solidFill>
              <a:latin typeface="+mn-ea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85984" y="7382777"/>
            <a:ext cx="9227784" cy="25494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  <a:ln>
            <a:solidFill>
              <a:srgbClr val="99FFCC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69226" y="7514991"/>
            <a:ext cx="8766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〈</a:t>
            </a:r>
            <a:r>
              <a:rPr kumimoji="1" lang="ja-JP" altLang="en-US" sz="3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登録のメリット</a:t>
            </a:r>
            <a:r>
              <a:rPr kumimoji="1" lang="en-US" altLang="ja-JP" sz="32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〉</a:t>
            </a:r>
            <a:endParaRPr kumimoji="1" lang="en-US" altLang="ja-JP" sz="3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マイスターの県産木</a:t>
            </a:r>
            <a:r>
              <a:rPr kumimoji="1" lang="ja-JP" altLang="en-US" sz="32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製品や普及活動を県の</a:t>
            </a:r>
            <a:endParaRPr kumimoji="1" lang="en-US" altLang="ja-JP" sz="3200" dirty="0" smtClean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2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インスタグラムや活用</a:t>
            </a:r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事例集等に</a:t>
            </a:r>
            <a:r>
              <a:rPr kumimoji="1" lang="ja-JP" altLang="en-US" sz="32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掲載するなど、</a:t>
            </a:r>
            <a:endParaRPr kumimoji="1" lang="en-US" altLang="ja-JP" sz="3200" dirty="0" smtClean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2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広く県民や教育機関、百貨店等に紹介します。</a:t>
            </a:r>
            <a:endParaRPr kumimoji="1" lang="en-US" altLang="ja-JP" sz="3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08473" y="1979905"/>
            <a:ext cx="9782218" cy="336433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  <a:ln>
            <a:solidFill>
              <a:srgbClr val="99FFCC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6491" y="2183049"/>
            <a:ext cx="89572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〈</a:t>
            </a:r>
            <a:r>
              <a:rPr lang="ja-JP" altLang="en-US" sz="3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ひょうご木製品マイスターとは</a:t>
            </a:r>
            <a:r>
              <a:rPr kumimoji="1" lang="en-US" altLang="ja-JP" sz="3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〉</a:t>
            </a:r>
          </a:p>
          <a:p>
            <a:r>
              <a:rPr kumimoji="1" lang="ja-JP" altLang="en-US" sz="3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県産木</a:t>
            </a:r>
            <a:r>
              <a:rPr kumimoji="1" lang="ja-JP" altLang="en-US" sz="3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製品</a:t>
            </a:r>
            <a:r>
              <a:rPr kumimoji="1" lang="en-US" altLang="ja-JP" sz="3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家具、建具、玩具、日用品等</a:t>
            </a:r>
            <a:r>
              <a:rPr kumimoji="1" lang="en-US" altLang="ja-JP" sz="3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ja-JP" altLang="en-US" sz="3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3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通じて、</a:t>
            </a:r>
            <a:r>
              <a:rPr kumimoji="1" lang="ja-JP" altLang="en-US" sz="3400" dirty="0">
                <a:solidFill>
                  <a:srgbClr val="FF66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兵庫の山から木</a:t>
            </a:r>
            <a:r>
              <a:rPr kumimoji="1" lang="ja-JP" altLang="en-US" sz="3400" dirty="0" smtClean="0">
                <a:solidFill>
                  <a:srgbClr val="FF66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を伐採</a:t>
            </a:r>
            <a:r>
              <a:rPr kumimoji="1" lang="ja-JP" altLang="en-US" sz="3400" dirty="0">
                <a:solidFill>
                  <a:srgbClr val="FF66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し使うことの意義を県民に伝え広げていく伝道師</a:t>
            </a:r>
            <a:r>
              <a:rPr kumimoji="1" lang="ja-JP" altLang="en-US" sz="3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として県が登録する事業者の方です。</a:t>
            </a:r>
            <a:endParaRPr kumimoji="1" lang="ja-JP" altLang="en-US" sz="3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82" y="4982294"/>
            <a:ext cx="3433222" cy="28965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9" name="角丸四角形 18"/>
          <p:cNvSpPr/>
          <p:nvPr/>
        </p:nvSpPr>
        <p:spPr>
          <a:xfrm>
            <a:off x="395490" y="9307197"/>
            <a:ext cx="11189764" cy="291099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  <a:ln>
            <a:solidFill>
              <a:srgbClr val="99FFCC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6280" y="9594765"/>
            <a:ext cx="10908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〈</a:t>
            </a:r>
            <a:r>
              <a:rPr lang="ja-JP" altLang="en-US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応募条件</a:t>
            </a:r>
            <a:r>
              <a:rPr kumimoji="1" lang="en-US" altLang="ja-JP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〉</a:t>
            </a:r>
          </a:p>
          <a:p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</a:t>
            </a:r>
            <a:r>
              <a:rPr lang="ja-JP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県産木製品</a:t>
            </a:r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</a:t>
            </a:r>
            <a:r>
              <a:rPr lang="ja-JP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販売</a:t>
            </a:r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実績があり、県産木材の普及と、利用拡大に取　</a:t>
            </a:r>
            <a:endParaRPr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en-US" sz="2800" dirty="0" err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り</a:t>
            </a:r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組む意欲があること</a:t>
            </a:r>
          </a:p>
          <a:p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②</a:t>
            </a:r>
            <a:r>
              <a:rPr lang="ja-JP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県産</a:t>
            </a:r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木材を積極的に活用することで、兵庫の森林保全に貢献する</a:t>
            </a:r>
            <a:endParaRPr lang="en-US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意欲がある</a:t>
            </a:r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こと</a:t>
            </a:r>
            <a:endParaRPr lang="ja-JP" altLang="ja-JP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9970764" y="3381278"/>
            <a:ext cx="1219330" cy="1703408"/>
            <a:chOff x="10275588" y="150029"/>
            <a:chExt cx="1219330" cy="1703408"/>
          </a:xfrm>
        </p:grpSpPr>
        <p:sp>
          <p:nvSpPr>
            <p:cNvPr id="2" name="星 4 1"/>
            <p:cNvSpPr/>
            <p:nvPr/>
          </p:nvSpPr>
          <p:spPr>
            <a:xfrm>
              <a:off x="10445261" y="150029"/>
              <a:ext cx="1049657" cy="1646776"/>
            </a:xfrm>
            <a:prstGeom prst="star4">
              <a:avLst>
                <a:gd name="adj" fmla="val 592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星 4 26"/>
            <p:cNvSpPr/>
            <p:nvPr/>
          </p:nvSpPr>
          <p:spPr>
            <a:xfrm>
              <a:off x="10275588" y="764908"/>
              <a:ext cx="756301" cy="1088529"/>
            </a:xfrm>
            <a:prstGeom prst="star4">
              <a:avLst>
                <a:gd name="adj" fmla="val 592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1494863" y="677389"/>
            <a:ext cx="907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50" dirty="0">
                <a:ln w="9525" cmpd="sng">
                  <a:solidFill>
                    <a:srgbClr val="463DF3"/>
                  </a:solidFill>
                  <a:prstDash val="solid"/>
                </a:ln>
                <a:solidFill>
                  <a:srgbClr val="71CEEF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ひょうご木製品マイスター制度</a:t>
            </a:r>
            <a:endParaRPr lang="en-US" altLang="ja-JP" sz="5400" b="1" cap="none" spc="50" dirty="0">
              <a:ln w="9525" cmpd="sng">
                <a:solidFill>
                  <a:srgbClr val="463DF3"/>
                </a:solidFill>
                <a:prstDash val="solid"/>
              </a:ln>
              <a:solidFill>
                <a:srgbClr val="71CEEF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3954705" y="11388700"/>
            <a:ext cx="7730765" cy="2996319"/>
          </a:xfrm>
          <a:prstGeom prst="roundRect">
            <a:avLst/>
          </a:prstGeom>
          <a:solidFill>
            <a:srgbClr val="71CEEF">
              <a:alpha val="34902"/>
            </a:srgbClr>
          </a:solidFill>
          <a:ln>
            <a:solidFill>
              <a:srgbClr val="71CEEF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10446967" y="8940045"/>
            <a:ext cx="10908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登録対象者</a:t>
            </a:r>
            <a:endParaRPr kumimoji="1" lang="en-US" altLang="ja-JP" sz="3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ja-JP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県産木材を使用した木製品を販売する</a:t>
            </a:r>
            <a:endParaRPr lang="en-US" altLang="ja-JP" sz="3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事</a:t>
            </a:r>
            <a:r>
              <a:rPr lang="ja-JP" altLang="ja-JP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業者</a:t>
            </a:r>
          </a:p>
          <a:p>
            <a:r>
              <a:rPr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endParaRPr lang="ja-JP" altLang="ja-JP" sz="3200" dirty="0">
              <a:solidFill>
                <a:srgbClr val="FF6699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568" y="8061497"/>
            <a:ext cx="1883088" cy="14724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角丸四角形 16"/>
          <p:cNvSpPr/>
          <p:nvPr/>
        </p:nvSpPr>
        <p:spPr>
          <a:xfrm>
            <a:off x="527539" y="14120751"/>
            <a:ext cx="11007969" cy="1699882"/>
          </a:xfrm>
          <a:prstGeom prst="roundRect">
            <a:avLst>
              <a:gd name="adj" fmla="val 0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800"/>
              </a:lnSpc>
              <a:spcAft>
                <a:spcPts val="0"/>
              </a:spcAft>
            </a:pPr>
            <a:r>
              <a:rPr lang="ja-JP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【問い合わせ先】</a:t>
            </a:r>
            <a:endParaRPr lang="ja-JP" sz="24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800"/>
              </a:lnSpc>
              <a:spcAft>
                <a:spcPts val="0"/>
              </a:spcAft>
            </a:pPr>
            <a:r>
              <a:rPr lang="en-US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 </a:t>
            </a:r>
            <a:r>
              <a:rPr lang="ja-JP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〒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650-8567 </a:t>
            </a:r>
            <a:r>
              <a:rPr lang="ja-JP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神戸市中央区下山手通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5</a:t>
            </a:r>
            <a:r>
              <a:rPr lang="ja-JP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丁目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10-1</a:t>
            </a:r>
            <a:endParaRPr lang="ja-JP" sz="24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indent="88900" algn="l">
              <a:lnSpc>
                <a:spcPts val="2800"/>
              </a:lnSpc>
              <a:spcAft>
                <a:spcPts val="0"/>
              </a:spcAft>
            </a:pPr>
            <a:r>
              <a:rPr lang="ja-JP" sz="2400" b="1" kern="100" dirty="0" smtClean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兵庫県</a:t>
            </a:r>
            <a:r>
              <a:rPr lang="ja-JP" altLang="en-US" sz="2400" b="1" kern="100" dirty="0" smtClean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農林水産部　</a:t>
            </a:r>
            <a:r>
              <a:rPr lang="ja-JP" sz="2400" b="1" kern="100" dirty="0" smtClean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林務課</a:t>
            </a:r>
            <a:r>
              <a:rPr lang="ja-JP" altLang="en-US" sz="2400" b="1" kern="100" dirty="0" smtClean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sz="2400" b="1" kern="100" dirty="0" smtClean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木材</a:t>
            </a:r>
            <a:r>
              <a:rPr lang="ja-JP" sz="2400" b="1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利用班</a:t>
            </a:r>
            <a:endParaRPr lang="ja-JP" sz="24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indent="88900" algn="l">
              <a:lnSpc>
                <a:spcPts val="2800"/>
              </a:lnSpc>
              <a:spcAft>
                <a:spcPts val="0"/>
              </a:spcAft>
            </a:pPr>
            <a:r>
              <a:rPr lang="en-US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TEL:078-362-9224(</a:t>
            </a:r>
            <a:r>
              <a:rPr lang="ja-JP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内線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4122) / FAX:078-362-3954</a:t>
            </a:r>
            <a:endParaRPr lang="ja-JP" sz="24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indent="88900" algn="l">
              <a:lnSpc>
                <a:spcPts val="2800"/>
              </a:lnSpc>
              <a:spcAft>
                <a:spcPts val="0"/>
              </a:spcAft>
            </a:pPr>
            <a:r>
              <a:rPr lang="en-US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URL</a:t>
            </a:r>
            <a:r>
              <a:rPr lang="ja-JP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http</a:t>
            </a:r>
            <a:r>
              <a:rPr lang="en-US" altLang="ja-JP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s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://web.pref.hyogo.lg.jp/nk14/</a:t>
            </a:r>
            <a:r>
              <a:rPr lang="en-US" altLang="ja-JP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meister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.html</a:t>
            </a:r>
            <a:endParaRPr lang="ja-JP" sz="24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27538" y="281354"/>
            <a:ext cx="11007970" cy="15685477"/>
          </a:xfrm>
          <a:prstGeom prst="rect">
            <a:avLst/>
          </a:prstGeom>
          <a:noFill/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6933" y="5077247"/>
            <a:ext cx="3231339" cy="2529366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28" name="グループ化 27"/>
          <p:cNvGrpSpPr/>
          <p:nvPr/>
        </p:nvGrpSpPr>
        <p:grpSpPr>
          <a:xfrm>
            <a:off x="14360320" y="4565484"/>
            <a:ext cx="1011285" cy="1160490"/>
            <a:chOff x="10275588" y="150029"/>
            <a:chExt cx="1219330" cy="1703408"/>
          </a:xfrm>
        </p:grpSpPr>
        <p:sp>
          <p:nvSpPr>
            <p:cNvPr id="29" name="星 4 28"/>
            <p:cNvSpPr/>
            <p:nvPr/>
          </p:nvSpPr>
          <p:spPr>
            <a:xfrm>
              <a:off x="10445261" y="150029"/>
              <a:ext cx="1049657" cy="1646776"/>
            </a:xfrm>
            <a:prstGeom prst="star4">
              <a:avLst>
                <a:gd name="adj" fmla="val 592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星 4 29"/>
            <p:cNvSpPr/>
            <p:nvPr/>
          </p:nvSpPr>
          <p:spPr>
            <a:xfrm>
              <a:off x="10275588" y="764908"/>
              <a:ext cx="756301" cy="1088529"/>
            </a:xfrm>
            <a:prstGeom prst="star4">
              <a:avLst>
                <a:gd name="adj" fmla="val 592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5150" y="10323138"/>
            <a:ext cx="2494026" cy="23302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26" y="13733189"/>
            <a:ext cx="2114286" cy="21142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80C430-3ED1-4880-ADCA-E5FA0438C351}"/>
              </a:ext>
            </a:extLst>
          </p:cNvPr>
          <p:cNvSpPr txBox="1"/>
          <p:nvPr/>
        </p:nvSpPr>
        <p:spPr>
          <a:xfrm>
            <a:off x="-11231217" y="1729409"/>
            <a:ext cx="6042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県産木材を使用した木製品</a:t>
            </a:r>
            <a:r>
              <a:rPr lang="en-US" altLang="ja-JP" sz="3600" dirty="0"/>
              <a:t>(</a:t>
            </a:r>
            <a:r>
              <a:rPr lang="ja-JP" altLang="en-US" sz="3600" dirty="0"/>
              <a:t>家具、建具、玩具、日用品等</a:t>
            </a:r>
            <a:r>
              <a:rPr lang="en-US" altLang="ja-JP" sz="3600" dirty="0"/>
              <a:t>)</a:t>
            </a:r>
            <a:r>
              <a:rPr lang="ja-JP" altLang="en-US" sz="3600" dirty="0"/>
              <a:t>を通じて、木材の良さや木を伐採し使うことの意義を県民に伝え、広げていく木製品販売事業者</a:t>
            </a:r>
            <a:endParaRPr kumimoji="1" lang="ja-JP" altLang="en-US" sz="36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8EC7EA-F444-4A4A-BD7D-861788042998}"/>
              </a:ext>
            </a:extLst>
          </p:cNvPr>
          <p:cNvSpPr txBox="1"/>
          <p:nvPr/>
        </p:nvSpPr>
        <p:spPr>
          <a:xfrm>
            <a:off x="2106907" y="1488383"/>
            <a:ext cx="802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accent1">
                    <a:lumMod val="75000"/>
                  </a:schemeClr>
                </a:solidFill>
              </a:rPr>
              <a:t>～木</a:t>
            </a:r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</a:rPr>
              <a:t>の良さを伝える伝道師～</a:t>
            </a:r>
            <a:endParaRPr kumimoji="1" lang="ja-JP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B08B7FE-4472-4D84-A6AF-4FC53479875F}"/>
              </a:ext>
            </a:extLst>
          </p:cNvPr>
          <p:cNvSpPr txBox="1"/>
          <p:nvPr/>
        </p:nvSpPr>
        <p:spPr>
          <a:xfrm>
            <a:off x="-8998989" y="5149376"/>
            <a:ext cx="87800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マイスターの活動</a:t>
            </a:r>
            <a:endParaRPr kumimoji="1" lang="en-US" altLang="ja-JP" sz="3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</a:t>
            </a:r>
            <a:r>
              <a:rPr lang="en-US" altLang="ja-JP" sz="3400" dirty="0">
                <a:solidFill>
                  <a:srgbClr val="FF6699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SNS</a:t>
            </a:r>
            <a:r>
              <a:rPr lang="ja-JP" altLang="en-US" sz="3400" dirty="0">
                <a:solidFill>
                  <a:srgbClr val="FF6699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や店頭</a:t>
            </a:r>
            <a:r>
              <a:rPr lang="en-US" altLang="ja-JP" sz="3400" dirty="0">
                <a:solidFill>
                  <a:srgbClr val="FF6699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POP</a:t>
            </a:r>
            <a:r>
              <a:rPr lang="ja-JP" altLang="en-US" sz="3400" dirty="0">
                <a:solidFill>
                  <a:srgbClr val="FF6699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等で木製品の情報発信、住宅展示場等での展示・</a:t>
            </a:r>
            <a:r>
              <a:rPr lang="en-US" altLang="ja-JP" sz="3400" dirty="0">
                <a:solidFill>
                  <a:srgbClr val="FF6699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PR</a:t>
            </a:r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など。</a:t>
            </a:r>
            <a:endParaRPr kumimoji="1" lang="en-US" altLang="ja-JP" sz="3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②店頭での購買者への語り</a:t>
            </a:r>
            <a:r>
              <a:rPr kumimoji="1" lang="ja-JP" altLang="en-US" sz="3200" dirty="0" err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べ</a:t>
            </a:r>
            <a:r>
              <a:rPr kumimoji="1" lang="ja-JP" altLang="en-US" sz="3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、木育活動、魅力ある木製品の開発など。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10518324" y="585809"/>
            <a:ext cx="1219330" cy="1703408"/>
            <a:chOff x="10275588" y="150029"/>
            <a:chExt cx="1219330" cy="1703408"/>
          </a:xfrm>
        </p:grpSpPr>
        <p:sp>
          <p:nvSpPr>
            <p:cNvPr id="35" name="星 4 34"/>
            <p:cNvSpPr/>
            <p:nvPr/>
          </p:nvSpPr>
          <p:spPr>
            <a:xfrm>
              <a:off x="10445261" y="150029"/>
              <a:ext cx="1049657" cy="1646776"/>
            </a:xfrm>
            <a:prstGeom prst="star4">
              <a:avLst>
                <a:gd name="adj" fmla="val 592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星 4 35"/>
            <p:cNvSpPr/>
            <p:nvPr/>
          </p:nvSpPr>
          <p:spPr>
            <a:xfrm>
              <a:off x="10275588" y="764908"/>
              <a:ext cx="756301" cy="1088529"/>
            </a:xfrm>
            <a:prstGeom prst="star4">
              <a:avLst>
                <a:gd name="adj" fmla="val 592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7562958" y="6442982"/>
            <a:ext cx="1219330" cy="1703408"/>
            <a:chOff x="10275588" y="150029"/>
            <a:chExt cx="1219330" cy="1703408"/>
          </a:xfrm>
        </p:grpSpPr>
        <p:sp>
          <p:nvSpPr>
            <p:cNvPr id="38" name="星 4 37"/>
            <p:cNvSpPr/>
            <p:nvPr/>
          </p:nvSpPr>
          <p:spPr>
            <a:xfrm>
              <a:off x="10445261" y="150029"/>
              <a:ext cx="1049657" cy="1646776"/>
            </a:xfrm>
            <a:prstGeom prst="star4">
              <a:avLst>
                <a:gd name="adj" fmla="val 592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星 4 38"/>
            <p:cNvSpPr/>
            <p:nvPr/>
          </p:nvSpPr>
          <p:spPr>
            <a:xfrm>
              <a:off x="10275588" y="764908"/>
              <a:ext cx="756301" cy="1088529"/>
            </a:xfrm>
            <a:prstGeom prst="star4">
              <a:avLst>
                <a:gd name="adj" fmla="val 592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10437689" y="8750945"/>
            <a:ext cx="1136310" cy="1320489"/>
            <a:chOff x="10275588" y="150029"/>
            <a:chExt cx="1219330" cy="1703408"/>
          </a:xfrm>
        </p:grpSpPr>
        <p:sp>
          <p:nvSpPr>
            <p:cNvPr id="41" name="星 4 40"/>
            <p:cNvSpPr/>
            <p:nvPr/>
          </p:nvSpPr>
          <p:spPr>
            <a:xfrm>
              <a:off x="10445261" y="150029"/>
              <a:ext cx="1049657" cy="1646776"/>
            </a:xfrm>
            <a:prstGeom prst="star4">
              <a:avLst>
                <a:gd name="adj" fmla="val 592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星 4 41"/>
            <p:cNvSpPr/>
            <p:nvPr/>
          </p:nvSpPr>
          <p:spPr>
            <a:xfrm>
              <a:off x="10275588" y="764908"/>
              <a:ext cx="756301" cy="1088529"/>
            </a:xfrm>
            <a:prstGeom prst="star4">
              <a:avLst>
                <a:gd name="adj" fmla="val 592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7509421" y="11851557"/>
            <a:ext cx="1219330" cy="1703408"/>
            <a:chOff x="10275588" y="150029"/>
            <a:chExt cx="1219330" cy="1703408"/>
          </a:xfrm>
        </p:grpSpPr>
        <p:sp>
          <p:nvSpPr>
            <p:cNvPr id="44" name="星 4 43"/>
            <p:cNvSpPr/>
            <p:nvPr/>
          </p:nvSpPr>
          <p:spPr>
            <a:xfrm>
              <a:off x="10445261" y="150029"/>
              <a:ext cx="1049657" cy="1646776"/>
            </a:xfrm>
            <a:prstGeom prst="star4">
              <a:avLst>
                <a:gd name="adj" fmla="val 592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星 4 44"/>
            <p:cNvSpPr/>
            <p:nvPr/>
          </p:nvSpPr>
          <p:spPr>
            <a:xfrm>
              <a:off x="10275588" y="764908"/>
              <a:ext cx="756301" cy="1088529"/>
            </a:xfrm>
            <a:prstGeom prst="star4">
              <a:avLst>
                <a:gd name="adj" fmla="val 592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9939" y="2663847"/>
            <a:ext cx="1788345" cy="13396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7972" y="11515607"/>
            <a:ext cx="2837640" cy="17500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0830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A792722A-4F95-4ECF-9749-318595CDB7F6}" vid="{731BDA0F-136C-442D-B7DC-3F6D557576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685</TotalTime>
  <Words>238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ＭＳ ゴシック</vt:lpstr>
      <vt:lpstr>UD デジタル 教科書体 NP-B</vt:lpstr>
      <vt:lpstr>UD デジタル 教科書体 NP-R</vt:lpstr>
      <vt:lpstr>UD デジタル 教科書体 N-R</vt:lpstr>
      <vt:lpstr>Arial</vt:lpstr>
      <vt:lpstr>Arial Black</vt:lpstr>
      <vt:lpstr>Times New Roman</vt:lpstr>
      <vt:lpstr>Office テーマ</vt:lpstr>
      <vt:lpstr>PowerPoint プレゼンテーション</vt:lpstr>
    </vt:vector>
  </TitlesOfParts>
  <Company>兵庫県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兵庫県</dc:creator>
  <cp:lastModifiedBy>宇多　亮</cp:lastModifiedBy>
  <cp:revision>64</cp:revision>
  <cp:lastPrinted>2022-05-16T09:23:16Z</cp:lastPrinted>
  <dcterms:created xsi:type="dcterms:W3CDTF">2018-08-31T02:14:41Z</dcterms:created>
  <dcterms:modified xsi:type="dcterms:W3CDTF">2022-05-16T09:23:18Z</dcterms:modified>
</cp:coreProperties>
</file>